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27" r:id="rId3"/>
    <p:sldId id="339" r:id="rId4"/>
    <p:sldId id="328" r:id="rId5"/>
    <p:sldId id="329" r:id="rId6"/>
    <p:sldId id="330" r:id="rId7"/>
    <p:sldId id="340" r:id="rId8"/>
    <p:sldId id="341" r:id="rId9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chemeClr val="tx1"/>
    </p:penClr>
  </p:showPr>
  <p:clrMru>
    <a:srgbClr val="CCECFF"/>
    <a:srgbClr val="740000"/>
    <a:srgbClr val="CC0000"/>
    <a:srgbClr val="FF0000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149" autoAdjust="0"/>
    <p:restoredTop sz="69136" autoAdjust="0"/>
  </p:normalViewPr>
  <p:slideViewPr>
    <p:cSldViewPr>
      <p:cViewPr varScale="1">
        <p:scale>
          <a:sx n="108" d="100"/>
          <a:sy n="108" d="100"/>
        </p:scale>
        <p:origin x="-7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7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A71AF504-CA54-491F-B62C-57E9343411FC}" type="datetimeFigureOut">
              <a:rPr lang="ru-RU"/>
              <a:pPr>
                <a:defRPr/>
              </a:pPr>
              <a:t>15/12/11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3250" cy="4605338"/>
          </a:xfrm>
          <a:prstGeom prst="rect">
            <a:avLst/>
          </a:prstGeom>
        </p:spPr>
        <p:txBody>
          <a:bodyPr vert="horz" lIns="99066" tIns="49533" rIns="99066" bIns="49533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1175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2725" y="9721850"/>
            <a:ext cx="3078163" cy="511175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E42EE2B4-300E-4DF8-A232-54D5F3EEBC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2EE2B4-300E-4DF8-A232-54D5F3EEBC67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305EC-586E-4B79-AB2E-85D3E5B87A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E65D4B-2347-44F9-934A-4A4DFFA1E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749EF-6497-4041-9B02-0DD1B39740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950DD-E6DB-4009-B81D-3194D8AB3B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381E2-A801-405B-B758-AB0CFE593B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7CC056-93BD-4092-8228-18649FF05B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849A1-F935-45EB-B6AA-FBD9802D3D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6AEB0-F277-4E83-AFDE-67885D3C3C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0B606-E906-4A53-8E14-72B97BB013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47C84-A71E-4067-B640-E4FE6BD90C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A3EA9-E57C-4C86-9201-97CFED993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E6931-722C-429E-9C6E-475D805308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F9C12-C745-42D4-9969-806E28E73B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C18BDE-9E0B-438E-B07D-46A6DD866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0A16D-834B-4030-AAA7-9CE3DDFA87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97655-8B00-4A3C-B1C3-26BA16086C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18A34-418E-4B9C-A364-CB80D0884E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10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 cstate="print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CABB397B-0B1E-47CA-8D96-703F3F37C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4" r:id="rId2"/>
    <p:sldLayoutId id="2147483663" r:id="rId3"/>
    <p:sldLayoutId id="2147483662" r:id="rId4"/>
    <p:sldLayoutId id="2147483661" r:id="rId5"/>
    <p:sldLayoutId id="2147483660" r:id="rId6"/>
    <p:sldLayoutId id="2147483659" r:id="rId7"/>
    <p:sldLayoutId id="2147483658" r:id="rId8"/>
    <p:sldLayoutId id="2147483657" r:id="rId9"/>
    <p:sldLayoutId id="2147483656" r:id="rId10"/>
    <p:sldLayoutId id="2147483655" r:id="rId11"/>
    <p:sldLayoutId id="2147483654" r:id="rId12"/>
    <p:sldLayoutId id="2147483653" r:id="rId13"/>
    <p:sldLayoutId id="2147483652" r:id="rId14"/>
    <p:sldLayoutId id="2147483651" r:id="rId15"/>
    <p:sldLayoutId id="2147483650" r:id="rId16"/>
    <p:sldLayoutId id="2147483649" r:id="rId17"/>
  </p:sldLayoutIdLst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2214563" y="6572250"/>
            <a:ext cx="332105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en-US" sz="1400" b="1" kern="0" dirty="0">
                <a:solidFill>
                  <a:schemeClr val="accent2"/>
                </a:solidFill>
                <a:latin typeface="+mn-lt"/>
              </a:rPr>
              <a:t>www.ezocm.ru</a:t>
            </a:r>
            <a:endParaRPr lang="ru-RU" sz="1400" b="1" kern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4286250" y="0"/>
            <a:ext cx="48577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lang="ru-RU" sz="2400" b="1" kern="0" dirty="0">
                <a:solidFill>
                  <a:srgbClr val="740000"/>
                </a:solidFill>
                <a:latin typeface="Arial Black" pitchFamily="34" charset="0"/>
              </a:rPr>
              <a:t>Традиции высшей пробы</a:t>
            </a: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357188" y="642918"/>
            <a:ext cx="8229600" cy="478634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en-GB" b="1" dirty="0" smtClean="0">
                <a:solidFill>
                  <a:srgbClr val="C00000"/>
                </a:solidFill>
              </a:rPr>
              <a:t>Production and technical facilities of JSC “ENFMPP” in manufacturing of finished products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28596" y="-1429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Main products of JSC “ENFMPP”</a:t>
            </a: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071670" y="1285860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Catalyst and catching gauzes</a:t>
            </a:r>
            <a:endParaRPr lang="ru-RU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000232" y="2143116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Glass melters and bushings</a:t>
            </a:r>
            <a:endParaRPr lang="ru-RU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071670" y="3286124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Wire</a:t>
            </a:r>
            <a:r>
              <a:rPr lang="ru-RU" sz="1400" b="1" dirty="0" smtClean="0"/>
              <a:t> </a:t>
            </a:r>
            <a:endParaRPr lang="ru-RU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143108" y="4357694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Flat-rolled Products </a:t>
            </a:r>
            <a:endParaRPr lang="ru-RU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786314" y="1357298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Contact Details</a:t>
            </a:r>
            <a:endParaRPr lang="ru-RU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929190" y="2285992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 smtClean="0"/>
              <a:t>Labware</a:t>
            </a:r>
            <a:endParaRPr lang="ru-RU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929190" y="3500438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 smtClean="0"/>
              <a:t>Products of technical application</a:t>
            </a:r>
            <a:endParaRPr lang="ru-RU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857752" y="4572008"/>
            <a:ext cx="25003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Certified Reference Materials and test materials</a:t>
            </a:r>
            <a:endParaRPr lang="ru-RU" sz="1400" b="1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000240"/>
            <a:ext cx="1223957" cy="1010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214422"/>
            <a:ext cx="1089699" cy="678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071810"/>
            <a:ext cx="1605478" cy="108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4286256"/>
            <a:ext cx="14195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20" y="1142984"/>
            <a:ext cx="1285884" cy="70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58082" y="1857364"/>
            <a:ext cx="1423985" cy="1279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50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43834" y="3357562"/>
            <a:ext cx="876292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51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500958" y="4424382"/>
            <a:ext cx="1285884" cy="647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52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00958" y="5036024"/>
            <a:ext cx="1643042" cy="118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4643438" y="5500702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Chemical compounds</a:t>
            </a:r>
            <a:endParaRPr lang="ru-RU" sz="1400" b="1" dirty="0"/>
          </a:p>
        </p:txBody>
      </p:sp>
      <p:pic>
        <p:nvPicPr>
          <p:cNvPr id="35853" name="Picture 1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28596" y="5214950"/>
            <a:ext cx="1622769" cy="89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extBox 32"/>
          <p:cNvSpPr txBox="1"/>
          <p:nvPr/>
        </p:nvSpPr>
        <p:spPr>
          <a:xfrm>
            <a:off x="2143108" y="5357826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Refined metals</a:t>
            </a:r>
            <a:endParaRPr lang="ru-RU" sz="1400" b="1" dirty="0"/>
          </a:p>
        </p:txBody>
      </p:sp>
    </p:spTree>
  </p:cSld>
  <p:clrMapOvr>
    <a:masterClrMapping/>
  </p:clrMapOvr>
  <p:transition advClick="0" advTm="10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en-US" dirty="0" smtClean="0">
                <a:solidFill>
                  <a:srgbClr val="C00000"/>
                </a:solidFill>
              </a:rPr>
              <a:t>Main kinds of processed raw materials</a:t>
            </a:r>
            <a:endParaRPr lang="ru-RU" dirty="0" smtClean="0">
              <a:solidFill>
                <a:srgbClr val="C00000"/>
              </a:solidFill>
            </a:endParaRPr>
          </a:p>
        </p:txBody>
      </p:sp>
      <p:pic>
        <p:nvPicPr>
          <p:cNvPr id="7" name="Picture 8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43116"/>
            <a:ext cx="1425701" cy="648424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8" name="Picture 5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4786322"/>
            <a:ext cx="1428760" cy="62016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9" name="Picture 5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000504"/>
            <a:ext cx="1439862" cy="647884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10" name="Picture 15" descr="C:\Users\vozerov\Documents\EZOCM\Umicore\Pictures\home-page-image-1.jpg"/>
          <p:cNvPicPr preferRelativeResize="0"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4857760"/>
            <a:ext cx="1428760" cy="714380"/>
          </a:xfrm>
          <a:prstGeom prst="rect">
            <a:avLst/>
          </a:prstGeom>
          <a:noFill/>
          <a:ln w="1270">
            <a:solidFill>
              <a:srgbClr val="4A8713"/>
            </a:solidFill>
          </a:ln>
        </p:spPr>
      </p:pic>
      <p:pic>
        <p:nvPicPr>
          <p:cNvPr id="11" name="Picture 13" descr="C:\Users\vozerov\Documents\EZOCM\Umicore\Pictures\GIAP0603.gif"/>
          <p:cNvPicPr>
            <a:picLocks noChangeAspect="1" noChangeArrowheads="1"/>
          </p:cNvPicPr>
          <p:nvPr/>
        </p:nvPicPr>
        <p:blipFill>
          <a:blip r:embed="rId6" cstate="print"/>
          <a:srcRect r="12644"/>
          <a:stretch>
            <a:fillRect/>
          </a:stretch>
        </p:blipFill>
        <p:spPr bwMode="auto">
          <a:xfrm>
            <a:off x="7500958" y="2071678"/>
            <a:ext cx="1357322" cy="571504"/>
          </a:xfrm>
          <a:prstGeom prst="rect">
            <a:avLst/>
          </a:prstGeom>
          <a:noFill/>
          <a:ln w="1270">
            <a:solidFill>
              <a:srgbClr val="4A8713"/>
            </a:solidFill>
          </a:ln>
        </p:spPr>
      </p:pic>
      <p:pic>
        <p:nvPicPr>
          <p:cNvPr id="12" name="Picture 8" descr="C:\Users\vozerov\Documents\EZOCM\Umicore\Pictures\s424295.jpg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0958" y="2928934"/>
            <a:ext cx="1357322" cy="571504"/>
          </a:xfrm>
          <a:prstGeom prst="rect">
            <a:avLst/>
          </a:prstGeom>
          <a:noFill/>
          <a:ln w="1270">
            <a:solidFill>
              <a:srgbClr val="4A8713"/>
            </a:solidFill>
          </a:ln>
        </p:spPr>
      </p:pic>
      <p:pic>
        <p:nvPicPr>
          <p:cNvPr id="13" name="Picture 5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00958" y="3857628"/>
            <a:ext cx="1357322" cy="61295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14" name="Picture 6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5786" y="3143248"/>
            <a:ext cx="1420812" cy="651059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500298" y="2143116"/>
            <a:ext cx="2428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Scrap of catalyst and catching gauzes</a:t>
            </a:r>
            <a:endParaRPr lang="ru-RU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571736" y="300037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Wall lining layers of glass-melting equipment</a:t>
            </a:r>
            <a:endParaRPr lang="ru-RU" sz="14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643174" y="4071942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Stream gold</a:t>
            </a:r>
            <a:endParaRPr lang="ru-RU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428860" y="4786322"/>
            <a:ext cx="250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PGM concentrates</a:t>
            </a:r>
            <a:endParaRPr lang="ru-RU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857752" y="2143116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Catalysts used in nitrogen industry</a:t>
            </a:r>
            <a:endParaRPr lang="ru-RU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929190" y="300037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Wall lining layers of glass-melting equipment</a:t>
            </a:r>
            <a:endParaRPr lang="ru-RU" sz="1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929190" y="3929066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Electronic wastes concentrates</a:t>
            </a:r>
            <a:endParaRPr lang="ru-RU" sz="1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857752" y="4786322"/>
            <a:ext cx="25003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 smtClean="0"/>
              <a:t>Scrap containing precious metals</a:t>
            </a:r>
            <a:endParaRPr lang="ru-RU" sz="1400" b="1" dirty="0"/>
          </a:p>
        </p:txBody>
      </p:sp>
    </p:spTree>
  </p:cSld>
  <p:clrMapOvr>
    <a:masterClrMapping/>
  </p:clrMapOvr>
  <p:transition advClick="0" advTm="10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357298"/>
          <a:ext cx="8258204" cy="4554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0204"/>
                <a:gridCol w="1371600"/>
                <a:gridCol w="1371600"/>
                <a:gridCol w="1371600"/>
                <a:gridCol w="1371600"/>
                <a:gridCol w="1371600"/>
              </a:tblGrid>
              <a:tr h="35394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Elements</a:t>
                      </a:r>
                      <a:endParaRPr lang="ru-RU" sz="1800" b="0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700" b="0" i="0" u="none" strike="noStrike" baseline="0" smtClean="0">
                          <a:solidFill>
                            <a:schemeClr val="tx1"/>
                          </a:solidFill>
                          <a:latin typeface="Arial"/>
                        </a:rPr>
                        <a:t>Requirements</a:t>
                      </a:r>
                      <a:endParaRPr lang="ru-RU" sz="1800" b="0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baseline="0" dirty="0" err="1" smtClean="0">
                          <a:solidFill>
                            <a:schemeClr val="tx1"/>
                          </a:solidFill>
                          <a:latin typeface="Arial"/>
                        </a:rPr>
                        <a:t>PtRh</a:t>
                      </a:r>
                      <a:r>
                        <a:rPr lang="ru-RU" sz="1800" b="0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-7</a:t>
                      </a:r>
                      <a:endParaRPr lang="ru-RU" sz="1800" b="0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PtRh</a:t>
                      </a:r>
                      <a:r>
                        <a:rPr lang="ru-RU" sz="1800" b="0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-10</a:t>
                      </a:r>
                      <a:endParaRPr lang="ru-RU" sz="1800" b="0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PtRh</a:t>
                      </a:r>
                      <a:r>
                        <a:rPr lang="ru-RU" sz="1800" b="0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-20</a:t>
                      </a:r>
                      <a:endParaRPr lang="ru-RU" sz="1800" b="0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baseline="0" dirty="0" err="1" smtClean="0">
                          <a:solidFill>
                            <a:schemeClr val="tx1"/>
                          </a:solidFill>
                          <a:latin typeface="+mn-lt"/>
                        </a:rPr>
                        <a:t>PtRh</a:t>
                      </a:r>
                      <a:r>
                        <a:rPr lang="ru-RU" sz="1800" b="0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-35</a:t>
                      </a:r>
                      <a:endParaRPr lang="ru-RU" sz="1800" b="0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</a:tr>
              <a:tr h="3539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Contents in facts</a:t>
                      </a:r>
                      <a:endParaRPr lang="ru-RU" sz="1800" b="0" i="0" u="none" strike="noStrike" baseline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39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Fe</a:t>
                      </a:r>
                      <a:endParaRPr lang="ru-RU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Arial"/>
                        </a:rPr>
                        <a:t>0,025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Arial"/>
                        </a:rPr>
                        <a:t>0,0036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Arial"/>
                        </a:rPr>
                        <a:t>0,0032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Arial"/>
                        </a:rPr>
                        <a:t>0,0034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Arial"/>
                        </a:rPr>
                        <a:t>0,0031</a:t>
                      </a:r>
                    </a:p>
                  </a:txBody>
                  <a:tcPr marL="9525" marR="9525" marT="9525" marB="0" anchor="ctr"/>
                </a:tc>
              </a:tr>
              <a:tr h="3539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Arial"/>
                        </a:rPr>
                        <a:t>М</a:t>
                      </a:r>
                      <a:r>
                        <a:rPr lang="en-US" sz="1800" b="0" i="0" u="none" strike="noStrike" dirty="0" smtClean="0">
                          <a:latin typeface="Arial"/>
                        </a:rPr>
                        <a:t>g</a:t>
                      </a:r>
                      <a:endParaRPr lang="ru-RU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latin typeface="Arial"/>
                        </a:rPr>
                        <a:t>0,015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Arial"/>
                        </a:rPr>
                        <a:t>0,0025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Arial"/>
                        </a:rPr>
                        <a:t>0,0020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Arial"/>
                        </a:rPr>
                        <a:t>0,0024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Arial"/>
                        </a:rPr>
                        <a:t>0,0014</a:t>
                      </a:r>
                    </a:p>
                  </a:txBody>
                  <a:tcPr marL="9525" marR="9525" marT="9525" marB="0" anchor="ctr"/>
                </a:tc>
              </a:tr>
              <a:tr h="3539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Si</a:t>
                      </a:r>
                      <a:endParaRPr lang="ru-RU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latin typeface="Arial"/>
                        </a:rPr>
                        <a:t>0,005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Arial"/>
                        </a:rPr>
                        <a:t>0,0005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Arial"/>
                        </a:rPr>
                        <a:t>0,0005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Arial"/>
                        </a:rPr>
                        <a:t>0,0006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Arial"/>
                        </a:rPr>
                        <a:t>0,0008</a:t>
                      </a:r>
                    </a:p>
                  </a:txBody>
                  <a:tcPr marL="9525" marR="9525" marT="9525" marB="0" anchor="ctr"/>
                </a:tc>
              </a:tr>
              <a:tr h="6608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 smtClean="0">
                          <a:latin typeface="Arial"/>
                        </a:rPr>
                        <a:t>А</a:t>
                      </a:r>
                      <a:r>
                        <a:rPr lang="en-US" sz="1800" b="0" i="0" u="none" strike="noStrike" dirty="0" smtClean="0">
                          <a:latin typeface="Arial"/>
                        </a:rPr>
                        <a:t>l</a:t>
                      </a:r>
                      <a:endParaRPr lang="ru-RU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Arial"/>
                        </a:rPr>
                        <a:t>0,005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Arial"/>
                        </a:rPr>
                        <a:t>0,0005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Arial"/>
                        </a:rPr>
                        <a:t>0,0005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Arial"/>
                        </a:rPr>
                        <a:t>0,0009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Arial"/>
                        </a:rPr>
                        <a:t>0,0009</a:t>
                      </a:r>
                    </a:p>
                  </a:txBody>
                  <a:tcPr marL="9525" marR="9525" marT="9525" marB="0" anchor="ctr"/>
                </a:tc>
              </a:tr>
              <a:tr h="3539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As</a:t>
                      </a:r>
                      <a:endParaRPr lang="ru-RU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latin typeface="Arial"/>
                        </a:rPr>
                        <a:t>0,005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Arial"/>
                        </a:rPr>
                        <a:t>0,0010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latin typeface="Arial"/>
                        </a:rPr>
                        <a:t>0,0010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Arial"/>
                        </a:rPr>
                        <a:t>0,0009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Arial"/>
                        </a:rPr>
                        <a:t>0,0009</a:t>
                      </a:r>
                    </a:p>
                  </a:txBody>
                  <a:tcPr marL="9525" marR="9525" marT="9525" marB="0" anchor="ctr"/>
                </a:tc>
              </a:tr>
              <a:tr h="3539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Ni</a:t>
                      </a:r>
                      <a:endParaRPr lang="ru-RU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latin typeface="Arial Cyr"/>
                        </a:rPr>
                        <a:t>∑</a:t>
                      </a:r>
                      <a:r>
                        <a:rPr lang="ru-RU" sz="1800" b="0" i="0" u="none" strike="noStrike">
                          <a:latin typeface="Arial"/>
                        </a:rPr>
                        <a:t> </a:t>
                      </a:r>
                      <a:r>
                        <a:rPr lang="ru-RU" sz="1800" b="0" i="0" u="none" strike="noStrike">
                          <a:latin typeface="Arial Cyr"/>
                        </a:rPr>
                        <a:t>≤ </a:t>
                      </a:r>
                      <a:r>
                        <a:rPr lang="ru-RU" sz="1800" b="0" i="0" u="none" strike="noStrike">
                          <a:latin typeface="Arial"/>
                        </a:rPr>
                        <a:t>0,025</a:t>
                      </a:r>
                      <a:endParaRPr lang="ru-RU" sz="1800" b="0" i="0" u="none" strike="noStrike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latin typeface="Arial Cyr"/>
                        </a:rPr>
                        <a:t>∑</a:t>
                      </a:r>
                      <a:r>
                        <a:rPr lang="ru-RU" sz="1800" b="0" i="0" u="none" strike="noStrike">
                          <a:latin typeface="Arial"/>
                        </a:rPr>
                        <a:t> 0,0030</a:t>
                      </a:r>
                      <a:endParaRPr lang="ru-RU" sz="1800" b="0" i="0" u="none" strike="noStrike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latin typeface="Arial Cyr"/>
                        </a:rPr>
                        <a:t>∑</a:t>
                      </a:r>
                      <a:r>
                        <a:rPr lang="ru-RU" sz="1800" b="0" i="0" u="none" strike="noStrike">
                          <a:latin typeface="Arial"/>
                        </a:rPr>
                        <a:t> 0,0037</a:t>
                      </a:r>
                      <a:endParaRPr lang="ru-RU" sz="1800" b="0" i="0" u="none" strike="noStrike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Arial Cyr"/>
                        </a:rPr>
                        <a:t>∑</a:t>
                      </a:r>
                      <a:r>
                        <a:rPr lang="ru-RU" sz="1800" b="0" i="0" u="none" strike="noStrike" dirty="0">
                          <a:latin typeface="Arial"/>
                        </a:rPr>
                        <a:t> 0,0043</a:t>
                      </a:r>
                      <a:endParaRPr lang="ru-RU" sz="18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Arial Cyr"/>
                        </a:rPr>
                        <a:t>∑</a:t>
                      </a:r>
                      <a:r>
                        <a:rPr lang="ru-RU" sz="1800" b="0" i="0" u="none" strike="noStrike" dirty="0">
                          <a:latin typeface="Arial"/>
                        </a:rPr>
                        <a:t> 0,0038</a:t>
                      </a:r>
                      <a:endParaRPr lang="ru-RU" sz="18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3539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Cu</a:t>
                      </a:r>
                      <a:endParaRPr lang="ru-RU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39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 smtClean="0">
                          <a:latin typeface="Arial"/>
                        </a:rPr>
                        <a:t>Pb</a:t>
                      </a:r>
                      <a:endParaRPr lang="ru-RU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latin typeface="Arial"/>
                        </a:rPr>
                        <a:t>0,005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latin typeface="Arial"/>
                        </a:rPr>
                        <a:t>0,0003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latin typeface="Arial"/>
                        </a:rPr>
                        <a:t>0,0003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Arial"/>
                        </a:rPr>
                        <a:t>0,0005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Arial"/>
                        </a:rPr>
                        <a:t>0,0005</a:t>
                      </a:r>
                    </a:p>
                  </a:txBody>
                  <a:tcPr marL="9525" marR="9525" marT="9525" marB="0" anchor="ctr"/>
                </a:tc>
              </a:tr>
              <a:tr h="3539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latin typeface="Arial"/>
                        </a:rPr>
                        <a:t>Zn</a:t>
                      </a:r>
                      <a:endParaRPr lang="ru-RU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latin typeface="Arial Cyr"/>
                        </a:rPr>
                        <a:t>∑</a:t>
                      </a:r>
                      <a:r>
                        <a:rPr lang="ru-RU" sz="1800" b="0" i="0" u="none" strike="noStrike">
                          <a:latin typeface="Arial"/>
                        </a:rPr>
                        <a:t> </a:t>
                      </a:r>
                      <a:r>
                        <a:rPr lang="ru-RU" sz="1800" b="0" i="0" u="none" strike="noStrike">
                          <a:latin typeface="Arial Cyr"/>
                        </a:rPr>
                        <a:t>≤</a:t>
                      </a:r>
                      <a:r>
                        <a:rPr lang="ru-RU" sz="1800" b="0" i="0" u="none" strike="noStrike">
                          <a:latin typeface="Arial"/>
                        </a:rPr>
                        <a:t> 0,02</a:t>
                      </a:r>
                      <a:endParaRPr lang="ru-RU" sz="1800" b="0" i="0" u="none" strike="noStrike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latin typeface="Arial Cyr"/>
                        </a:rPr>
                        <a:t>∑</a:t>
                      </a:r>
                      <a:r>
                        <a:rPr lang="ru-RU" sz="1800" b="0" i="0" u="none" strike="noStrike">
                          <a:latin typeface="Arial"/>
                        </a:rPr>
                        <a:t> 0,0007</a:t>
                      </a:r>
                      <a:endParaRPr lang="ru-RU" sz="1800" b="0" i="0" u="none" strike="noStrike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>
                          <a:latin typeface="Arial Cyr"/>
                        </a:rPr>
                        <a:t>∑</a:t>
                      </a:r>
                      <a:r>
                        <a:rPr lang="ru-RU" sz="1800" b="0" i="0" u="none" strike="noStrike">
                          <a:latin typeface="Arial"/>
                        </a:rPr>
                        <a:t> 0,0006</a:t>
                      </a:r>
                      <a:endParaRPr lang="ru-RU" sz="1800" b="0" i="0" u="none" strike="noStrike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Arial Cyr"/>
                        </a:rPr>
                        <a:t>∑ </a:t>
                      </a:r>
                      <a:r>
                        <a:rPr lang="ru-RU" sz="1800" b="0" i="0" u="none" strike="noStrike" dirty="0">
                          <a:latin typeface="Arial"/>
                        </a:rPr>
                        <a:t>0,0009</a:t>
                      </a:r>
                      <a:endParaRPr lang="ru-RU" sz="18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800" b="0" i="0" u="none" strike="noStrike" dirty="0">
                          <a:latin typeface="Arial Cyr"/>
                        </a:rPr>
                        <a:t>∑</a:t>
                      </a:r>
                      <a:r>
                        <a:rPr lang="ru-RU" sz="1800" b="0" i="0" u="none" strike="noStrike" dirty="0">
                          <a:latin typeface="Arial"/>
                        </a:rPr>
                        <a:t> 0,0010</a:t>
                      </a:r>
                      <a:endParaRPr lang="ru-RU" sz="1800" b="0" i="0" u="none" strike="noStrike" dirty="0">
                        <a:latin typeface="Arial Cyr"/>
                      </a:endParaRPr>
                    </a:p>
                  </a:txBody>
                  <a:tcPr marL="9525" marR="9525" marT="9525" marB="0" anchor="ctr"/>
                </a:tc>
              </a:tr>
              <a:tr h="35394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 smtClean="0">
                          <a:latin typeface="Arial"/>
                        </a:rPr>
                        <a:t>Sn</a:t>
                      </a:r>
                      <a:endParaRPr lang="ru-RU" sz="18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472" y="428604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Chemical composition of alloys that are used in bushings and glass melters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 advTm="10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>
                <a:solidFill>
                  <a:srgbClr val="C00000"/>
                </a:solidFill>
              </a:rPr>
              <a:t>Electron-beam </a:t>
            </a:r>
            <a:r>
              <a:rPr lang="en-GB" sz="3600" dirty="0" err="1" smtClean="0">
                <a:solidFill>
                  <a:srgbClr val="C00000"/>
                </a:solidFill>
              </a:rPr>
              <a:t>remelting</a:t>
            </a:r>
            <a:endParaRPr lang="ru-RU" sz="3600" dirty="0" smtClean="0">
              <a:solidFill>
                <a:srgbClr val="C00000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42910" y="1397000"/>
          <a:ext cx="7715304" cy="47905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1768"/>
                <a:gridCol w="5143536"/>
              </a:tblGrid>
              <a:tr h="868320">
                <a:tc rowSpan="2">
                  <a:txBody>
                    <a:bodyPr/>
                    <a:lstStyle/>
                    <a:p>
                      <a:pPr algn="ctr"/>
                      <a:endParaRPr lang="ru-RU" sz="3200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en-GB" sz="2800" baseline="0" dirty="0" smtClean="0">
                          <a:solidFill>
                            <a:srgbClr val="FF0000"/>
                          </a:solidFill>
                        </a:rPr>
                        <a:t>Refinement</a:t>
                      </a:r>
                      <a:endParaRPr lang="ru-RU" sz="2800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endParaRPr lang="ru-RU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endParaRPr lang="ru-RU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Scrap of catalyst and catching gauzes</a:t>
                      </a:r>
                      <a:endParaRPr lang="ru-RU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Scrap of </a:t>
                      </a:r>
                      <a:r>
                        <a:rPr lang="en-GB" sz="1800" b="1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glass melters and bushings</a:t>
                      </a:r>
                      <a:endParaRPr lang="ru-RU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Iridium scrap</a:t>
                      </a:r>
                      <a:endParaRPr lang="ru-RU" baseline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28320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cap="all" baseline="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REFINEMENT efficiency</a:t>
                      </a:r>
                      <a:endParaRPr lang="ru-RU" b="1" cap="all" baseline="0" dirty="0" smtClean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  <a:p>
                      <a:endParaRPr lang="ru-RU" b="1" cap="all" baseline="0" dirty="0" smtClean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  <a:p>
                      <a:endParaRPr lang="ru-RU" b="1" cap="all" baseline="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1498743"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Manufacturing of finished products</a:t>
                      </a:r>
                      <a:endParaRPr lang="ru-RU" sz="24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ru-RU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800" kern="1200" baseline="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Glass melters and bushings</a:t>
                      </a:r>
                      <a:endParaRPr lang="ru-RU" sz="1800" kern="1200" baseline="0" dirty="0" smtClean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Wire</a:t>
                      </a:r>
                      <a:endParaRPr lang="ru-RU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Iridium targets</a:t>
                      </a:r>
                      <a:endParaRPr lang="ru-RU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Iridium crucibles for industrial use</a:t>
                      </a:r>
                      <a:endParaRPr lang="ru-RU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Electrodes for sparking plugs</a:t>
                      </a:r>
                      <a:endParaRPr lang="ru-RU" dirty="0"/>
                    </a:p>
                  </a:txBody>
                  <a:tcPr/>
                </a:tc>
              </a:tr>
              <a:tr h="8683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cap="all" baseline="0" dirty="0" smtClean="0">
                          <a:solidFill>
                            <a:srgbClr val="002060"/>
                          </a:solidFill>
                          <a:latin typeface="Arial Black" pitchFamily="34" charset="0"/>
                        </a:rPr>
                        <a:t>HIGH QUALITY OF SEMI-FINISHED PRODUCTS</a:t>
                      </a:r>
                      <a:endParaRPr lang="ru-RU" b="1" cap="all" baseline="0" dirty="0" smtClean="0">
                        <a:solidFill>
                          <a:srgbClr val="002060"/>
                        </a:solidFill>
                        <a:latin typeface="Arial Black" pitchFamily="34" charset="0"/>
                      </a:endParaRPr>
                    </a:p>
                    <a:p>
                      <a:endParaRPr lang="ru-RU" b="1" cap="all" baseline="0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 advTm="10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357298"/>
            <a:ext cx="8229600" cy="4525963"/>
          </a:xfrm>
        </p:spPr>
        <p:txBody>
          <a:bodyPr/>
          <a:lstStyle/>
          <a:p>
            <a:r>
              <a:rPr lang="en-GB" dirty="0" smtClean="0"/>
              <a:t>Electron-beam melting</a:t>
            </a:r>
            <a:endParaRPr lang="ru-RU" dirty="0" smtClean="0"/>
          </a:p>
          <a:p>
            <a:r>
              <a:rPr lang="en-GB" dirty="0" smtClean="0"/>
              <a:t>Vacuum-induction melting</a:t>
            </a:r>
            <a:endParaRPr lang="ru-RU" dirty="0" smtClean="0"/>
          </a:p>
          <a:p>
            <a:r>
              <a:rPr lang="en-GB" dirty="0" smtClean="0"/>
              <a:t>Melting by </a:t>
            </a:r>
            <a:r>
              <a:rPr lang="en-GB" dirty="0" err="1" smtClean="0"/>
              <a:t>semicontinuous</a:t>
            </a:r>
            <a:r>
              <a:rPr lang="en-GB" dirty="0" smtClean="0"/>
              <a:t> casting method</a:t>
            </a:r>
            <a:endParaRPr lang="ru-RU" dirty="0" smtClean="0"/>
          </a:p>
          <a:p>
            <a:r>
              <a:rPr lang="en-GB" dirty="0" smtClean="0"/>
              <a:t>Open (air) induction melting</a:t>
            </a:r>
            <a:endParaRPr lang="ru-RU" dirty="0" smtClean="0"/>
          </a:p>
          <a:p>
            <a:r>
              <a:rPr lang="en-US" dirty="0" smtClean="0"/>
              <a:t>Melting by method of </a:t>
            </a:r>
            <a:r>
              <a:rPr lang="en-US" smtClean="0"/>
              <a:t>reversed draft</a:t>
            </a:r>
            <a:endParaRPr lang="ru-RU" dirty="0" smtClean="0"/>
          </a:p>
          <a:p>
            <a:r>
              <a:rPr lang="en-GB" dirty="0" err="1" smtClean="0"/>
              <a:t>Monocrystal</a:t>
            </a:r>
            <a:r>
              <a:rPr lang="en-GB" dirty="0" smtClean="0"/>
              <a:t> </a:t>
            </a:r>
            <a:r>
              <a:rPr lang="en-GB" dirty="0" err="1" smtClean="0"/>
              <a:t>remelting</a:t>
            </a:r>
            <a:endParaRPr lang="ru-RU" dirty="0" smtClean="0"/>
          </a:p>
          <a:p>
            <a:endParaRPr lang="ru-RU" sz="3000" dirty="0" smtClean="0"/>
          </a:p>
          <a:p>
            <a:pPr>
              <a:buNone/>
            </a:pPr>
            <a:endParaRPr lang="ru-RU" sz="3000" dirty="0" smtClean="0"/>
          </a:p>
          <a:p>
            <a:endParaRPr lang="ru-RU" sz="3000" dirty="0" smtClean="0"/>
          </a:p>
          <a:p>
            <a:endParaRPr lang="ru-RU" sz="30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571472" y="21429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67500" lnSpcReduction="20000"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Manufacturing of semi-finished products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10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Шестиугольник 3"/>
          <p:cNvSpPr/>
          <p:nvPr/>
        </p:nvSpPr>
        <p:spPr bwMode="auto">
          <a:xfrm rot="5400000">
            <a:off x="1571606" y="428602"/>
            <a:ext cx="2143139" cy="2286019"/>
          </a:xfrm>
          <a:prstGeom prst="hexagon">
            <a:avLst/>
          </a:prstGeom>
          <a:solidFill>
            <a:srgbClr val="99CCFF"/>
          </a:solidFill>
          <a:ln w="19050" cap="flat" cmpd="sng" algn="ctr">
            <a:solidFill>
              <a:srgbClr val="0058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1600" b="1" dirty="0" smtClean="0">
                <a:latin typeface="+mj-lt"/>
              </a:rPr>
              <a:t>Equipment</a:t>
            </a:r>
            <a:r>
              <a:rPr lang="ru-RU" sz="1600" b="1" dirty="0" smtClean="0">
                <a:latin typeface="+mj-lt"/>
              </a:rPr>
              <a:t> </a:t>
            </a:r>
            <a:r>
              <a:rPr lang="en-GB" sz="1600" b="1" dirty="0" smtClean="0">
                <a:latin typeface="+mj-lt"/>
              </a:rPr>
              <a:t>modernization</a:t>
            </a:r>
            <a:endParaRPr lang="ru-RU" sz="1600" b="1" dirty="0" smtClean="0">
              <a:latin typeface="+mj-lt"/>
            </a:endParaRPr>
          </a:p>
        </p:txBody>
      </p:sp>
      <p:sp>
        <p:nvSpPr>
          <p:cNvPr id="9" name="Шестиугольник 8"/>
          <p:cNvSpPr/>
          <p:nvPr/>
        </p:nvSpPr>
        <p:spPr bwMode="auto">
          <a:xfrm rot="5400000">
            <a:off x="4571999" y="4429133"/>
            <a:ext cx="2214579" cy="2214578"/>
          </a:xfrm>
          <a:prstGeom prst="hexagon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0058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1500" b="1" dirty="0" smtClean="0">
                <a:latin typeface="+mj-lt"/>
              </a:rPr>
              <a:t>Team of professionals</a:t>
            </a:r>
            <a:endParaRPr lang="ru-RU" sz="1500" b="1" dirty="0" smtClean="0">
              <a:latin typeface="+mj-lt"/>
            </a:endParaRPr>
          </a:p>
        </p:txBody>
      </p:sp>
      <p:sp>
        <p:nvSpPr>
          <p:cNvPr id="13" name="Стрелка вправо 12"/>
          <p:cNvSpPr/>
          <p:nvPr/>
        </p:nvSpPr>
        <p:spPr bwMode="auto">
          <a:xfrm rot="7652556">
            <a:off x="4833599" y="2615443"/>
            <a:ext cx="457200" cy="330200"/>
          </a:xfrm>
          <a:prstGeom prst="rightArrow">
            <a:avLst/>
          </a:prstGeom>
          <a:solidFill>
            <a:srgbClr val="B4DE8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Стрелка вправо 13"/>
          <p:cNvSpPr/>
          <p:nvPr/>
        </p:nvSpPr>
        <p:spPr bwMode="auto">
          <a:xfrm rot="10800000">
            <a:off x="5500694" y="3286124"/>
            <a:ext cx="457200" cy="330200"/>
          </a:xfrm>
          <a:prstGeom prst="rightArrow">
            <a:avLst/>
          </a:prstGeom>
          <a:solidFill>
            <a:srgbClr val="B4DE8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Стрелка вправо 14"/>
          <p:cNvSpPr/>
          <p:nvPr/>
        </p:nvSpPr>
        <p:spPr bwMode="auto">
          <a:xfrm rot="14580000">
            <a:off x="4737163" y="4185480"/>
            <a:ext cx="457200" cy="330200"/>
          </a:xfrm>
          <a:prstGeom prst="rightArrow">
            <a:avLst/>
          </a:prstGeom>
          <a:solidFill>
            <a:srgbClr val="B4DE8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Шестиугольник 15"/>
          <p:cNvSpPr/>
          <p:nvPr/>
        </p:nvSpPr>
        <p:spPr bwMode="auto">
          <a:xfrm rot="5400000">
            <a:off x="2167197" y="5623562"/>
            <a:ext cx="213461" cy="201956"/>
          </a:xfrm>
          <a:prstGeom prst="hexagon">
            <a:avLst/>
          </a:prstGeom>
          <a:solidFill>
            <a:schemeClr val="bg1">
              <a:lumMod val="95000"/>
            </a:schemeClr>
          </a:solidFill>
          <a:ln w="3175" cap="flat" cmpd="sng" algn="ctr">
            <a:solidFill>
              <a:srgbClr val="005800"/>
            </a:solidFill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0"/>
              </a:spcBef>
            </a:pPr>
            <a:endParaRPr lang="ru-RU" sz="1100" dirty="0" smtClean="0">
              <a:latin typeface="+mj-lt"/>
            </a:endParaRPr>
          </a:p>
        </p:txBody>
      </p:sp>
      <p:sp>
        <p:nvSpPr>
          <p:cNvPr id="18" name="Шестиугольник 17"/>
          <p:cNvSpPr/>
          <p:nvPr/>
        </p:nvSpPr>
        <p:spPr bwMode="auto">
          <a:xfrm rot="5400000">
            <a:off x="250003" y="2393147"/>
            <a:ext cx="2214577" cy="2286019"/>
          </a:xfrm>
          <a:prstGeom prst="hexagon">
            <a:avLst/>
          </a:prstGeom>
          <a:solidFill>
            <a:srgbClr val="99CCFF"/>
          </a:solidFill>
          <a:ln w="19050" cap="flat" cmpd="sng" algn="ctr">
            <a:solidFill>
              <a:srgbClr val="0058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1600" b="1" dirty="0" smtClean="0">
                <a:latin typeface="+mj-lt"/>
              </a:rPr>
              <a:t>Upgrading</a:t>
            </a:r>
            <a:r>
              <a:rPr lang="ru-RU" sz="1600" b="1" dirty="0" smtClean="0">
                <a:latin typeface="+mj-lt"/>
              </a:rPr>
              <a:t> </a:t>
            </a:r>
            <a:r>
              <a:rPr lang="en-US" sz="1500" b="1" dirty="0" smtClean="0">
                <a:latin typeface="+mj-lt"/>
              </a:rPr>
              <a:t>of the present </a:t>
            </a:r>
            <a:r>
              <a:rPr lang="en-GB" sz="1600" b="1" dirty="0" smtClean="0">
                <a:latin typeface="+mj-lt"/>
              </a:rPr>
              <a:t>production methods</a:t>
            </a:r>
            <a:endParaRPr lang="ru-RU" sz="1600" b="1" dirty="0" smtClean="0">
              <a:latin typeface="+mj-lt"/>
            </a:endParaRPr>
          </a:p>
        </p:txBody>
      </p:sp>
      <p:sp>
        <p:nvSpPr>
          <p:cNvPr id="19" name="Шестиугольник 18"/>
          <p:cNvSpPr/>
          <p:nvPr/>
        </p:nvSpPr>
        <p:spPr bwMode="auto">
          <a:xfrm rot="5400000">
            <a:off x="1714480" y="4357693"/>
            <a:ext cx="2214577" cy="2357454"/>
          </a:xfrm>
          <a:prstGeom prst="hexagon">
            <a:avLst/>
          </a:prstGeom>
          <a:solidFill>
            <a:srgbClr val="99CCFF"/>
          </a:solidFill>
          <a:ln w="19050" cap="flat" cmpd="sng" algn="ctr">
            <a:solidFill>
              <a:srgbClr val="0058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GB" sz="1600" b="1" dirty="0" smtClean="0">
                <a:latin typeface="+mj-lt"/>
              </a:rPr>
              <a:t>New production methods development</a:t>
            </a:r>
            <a:endParaRPr lang="ru-RU" sz="1600" b="1" dirty="0" smtClean="0">
              <a:latin typeface="+mj-lt"/>
            </a:endParaRPr>
          </a:p>
        </p:txBody>
      </p:sp>
      <p:sp>
        <p:nvSpPr>
          <p:cNvPr id="20" name="Шестиугольник 19"/>
          <p:cNvSpPr/>
          <p:nvPr/>
        </p:nvSpPr>
        <p:spPr bwMode="auto">
          <a:xfrm rot="5400000">
            <a:off x="4536283" y="464321"/>
            <a:ext cx="2214577" cy="2286019"/>
          </a:xfrm>
          <a:prstGeom prst="hexagon">
            <a:avLst/>
          </a:prstGeom>
          <a:solidFill>
            <a:srgbClr val="99CCFF"/>
          </a:solidFill>
          <a:ln w="19050" cap="flat" cmpd="sng" algn="ctr">
            <a:solidFill>
              <a:srgbClr val="0058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US" sz="1600" b="1" dirty="0" smtClean="0">
                <a:latin typeface="+mj-lt"/>
              </a:rPr>
              <a:t>System of product estimation in precious metals loses</a:t>
            </a:r>
            <a:endParaRPr lang="ru-RU" sz="1600" b="1" dirty="0" smtClean="0">
              <a:latin typeface="+mj-lt"/>
            </a:endParaRPr>
          </a:p>
        </p:txBody>
      </p:sp>
      <p:sp>
        <p:nvSpPr>
          <p:cNvPr id="21" name="Шестиугольник 20"/>
          <p:cNvSpPr/>
          <p:nvPr/>
        </p:nvSpPr>
        <p:spPr bwMode="auto">
          <a:xfrm rot="5400000">
            <a:off x="6036481" y="2393147"/>
            <a:ext cx="2214577" cy="2286019"/>
          </a:xfrm>
          <a:prstGeom prst="hexagon">
            <a:avLst/>
          </a:prstGeom>
          <a:solidFill>
            <a:srgbClr val="99CCFF"/>
          </a:solidFill>
          <a:ln w="19050" cap="flat" cmpd="sng" algn="ctr">
            <a:solidFill>
              <a:srgbClr val="0058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n-GB" sz="1600" b="1" dirty="0" smtClean="0">
                <a:latin typeface="+mj-lt"/>
              </a:rPr>
              <a:t>Technologic service</a:t>
            </a:r>
            <a:endParaRPr lang="ru-RU" sz="1600" b="1" dirty="0" smtClean="0">
              <a:latin typeface="+mj-lt"/>
            </a:endParaRPr>
          </a:p>
        </p:txBody>
      </p:sp>
      <p:sp>
        <p:nvSpPr>
          <p:cNvPr id="22" name="Стрелка вправо 21"/>
          <p:cNvSpPr/>
          <p:nvPr/>
        </p:nvSpPr>
        <p:spPr bwMode="auto">
          <a:xfrm>
            <a:off x="2786050" y="3357562"/>
            <a:ext cx="457200" cy="330200"/>
          </a:xfrm>
          <a:prstGeom prst="rightArrow">
            <a:avLst/>
          </a:prstGeom>
          <a:solidFill>
            <a:srgbClr val="B4DE8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Стрелка вправо 23"/>
          <p:cNvSpPr/>
          <p:nvPr/>
        </p:nvSpPr>
        <p:spPr bwMode="auto">
          <a:xfrm rot="17760005">
            <a:off x="3448995" y="4184681"/>
            <a:ext cx="457200" cy="330200"/>
          </a:xfrm>
          <a:prstGeom prst="rightArrow">
            <a:avLst/>
          </a:prstGeom>
          <a:solidFill>
            <a:srgbClr val="B4DE8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Стрелка вправо 24"/>
          <p:cNvSpPr/>
          <p:nvPr/>
        </p:nvSpPr>
        <p:spPr bwMode="auto">
          <a:xfrm rot="3579926">
            <a:off x="3458343" y="2544454"/>
            <a:ext cx="457200" cy="330200"/>
          </a:xfrm>
          <a:prstGeom prst="rightArrow">
            <a:avLst/>
          </a:prstGeom>
          <a:solidFill>
            <a:srgbClr val="B4DE8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advClick="0" advTm="10000"/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4250</TotalTime>
  <Words>256</Words>
  <Application>Microsoft Office PowerPoint</Application>
  <PresentationFormat>Экран (4:3)</PresentationFormat>
  <Paragraphs>113</Paragraphs>
  <Slides>8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Оформление по умолчанию</vt:lpstr>
      <vt:lpstr>Слайд 1</vt:lpstr>
      <vt:lpstr> Production and technical facilities of JSC “ENFMPP” in manufacturing of finished products  </vt:lpstr>
      <vt:lpstr> Main products of JSC “ENFMPP”</vt:lpstr>
      <vt:lpstr> Main kinds of processed raw materials</vt:lpstr>
      <vt:lpstr>Слайд 5</vt:lpstr>
      <vt:lpstr>Electron-beam remelting</vt:lpstr>
      <vt:lpstr>Слайд 7</vt:lpstr>
      <vt:lpstr>Слайд 8</vt:lpstr>
    </vt:vector>
  </TitlesOfParts>
  <Company>ocm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mgorsky</dc:creator>
  <cp:lastModifiedBy>amk</cp:lastModifiedBy>
  <cp:revision>206</cp:revision>
  <dcterms:created xsi:type="dcterms:W3CDTF">2010-09-30T06:09:48Z</dcterms:created>
  <dcterms:modified xsi:type="dcterms:W3CDTF">2011-12-15T05:26:19Z</dcterms:modified>
</cp:coreProperties>
</file>